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varScale="1">
        <p:scale>
          <a:sx n="82" d="100"/>
          <a:sy n="82"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smtClean="0"/>
              <a:t>Insulin, porcine </a:t>
            </a:r>
            <a:r>
              <a:rPr lang="en-US" sz="2400" b="1" dirty="0" smtClean="0"/>
              <a:t>(</a:t>
            </a:r>
            <a:r>
              <a:rPr lang="en-US" sz="2400" b="1" dirty="0" smtClean="0"/>
              <a:t>DB00071)</a:t>
            </a:r>
            <a:r>
              <a:rPr lang="en-US" dirty="0" smtClean="0"/>
              <a:t/>
            </a:r>
            <a:br>
              <a:rPr lang="en-US" dirty="0" smtClean="0"/>
            </a:br>
            <a:r>
              <a:rPr lang="en-US" sz="2000" b="1" dirty="0" smtClean="0"/>
              <a:t>Approved </a:t>
            </a:r>
            <a:r>
              <a:rPr lang="en-US" sz="2000" b="1" dirty="0" smtClean="0"/>
              <a:t>Drug</a:t>
            </a:r>
            <a:endParaRPr lang="en-US" sz="2000" b="1" dirty="0"/>
          </a:p>
        </p:txBody>
      </p:sp>
      <p:sp>
        <p:nvSpPr>
          <p:cNvPr id="3" name="Subtitle 2"/>
          <p:cNvSpPr>
            <a:spLocks noGrp="1"/>
          </p:cNvSpPr>
          <p:nvPr>
            <p:ph type="subTitle" idx="1"/>
          </p:nvPr>
        </p:nvSpPr>
        <p:spPr>
          <a:xfrm>
            <a:off x="457200" y="1219200"/>
            <a:ext cx="8305800" cy="4495800"/>
          </a:xfrm>
        </p:spPr>
        <p:txBody>
          <a:bodyPr/>
          <a:lstStyle/>
          <a:p>
            <a:pPr algn="l"/>
            <a:r>
              <a:rPr lang="en-US" sz="1800" dirty="0" smtClean="0">
                <a:solidFill>
                  <a:srgbClr val="000000"/>
                </a:solidFill>
              </a:rPr>
              <a:t>Chemical Formula: </a:t>
            </a:r>
            <a:r>
              <a:rPr lang="en-US" sz="1800" dirty="0" smtClean="0">
                <a:solidFill>
                  <a:srgbClr val="000000"/>
                </a:solidFill>
              </a:rPr>
              <a:t>C</a:t>
            </a:r>
            <a:r>
              <a:rPr lang="en-US" sz="1800" baseline="-25000" dirty="0" smtClean="0">
                <a:solidFill>
                  <a:srgbClr val="000000"/>
                </a:solidFill>
              </a:rPr>
              <a:t>257</a:t>
            </a:r>
            <a:r>
              <a:rPr lang="en-US" sz="1800" dirty="0" smtClean="0">
                <a:solidFill>
                  <a:srgbClr val="000000"/>
                </a:solidFill>
              </a:rPr>
              <a:t>H</a:t>
            </a:r>
            <a:r>
              <a:rPr lang="en-US" sz="1800" baseline="-25000" dirty="0" smtClean="0">
                <a:solidFill>
                  <a:srgbClr val="000000"/>
                </a:solidFill>
              </a:rPr>
              <a:t>387</a:t>
            </a:r>
            <a:r>
              <a:rPr lang="en-US" sz="1800" dirty="0" smtClean="0">
                <a:solidFill>
                  <a:srgbClr val="000000"/>
                </a:solidFill>
              </a:rPr>
              <a:t>N</a:t>
            </a:r>
            <a:r>
              <a:rPr lang="en-US" sz="1800" baseline="-25000" dirty="0" smtClean="0">
                <a:solidFill>
                  <a:srgbClr val="000000"/>
                </a:solidFill>
              </a:rPr>
              <a:t>65</a:t>
            </a:r>
            <a:r>
              <a:rPr lang="en-US" sz="1800" dirty="0" smtClean="0">
                <a:solidFill>
                  <a:srgbClr val="000000"/>
                </a:solidFill>
              </a:rPr>
              <a:t>O</a:t>
            </a:r>
            <a:r>
              <a:rPr lang="en-US" sz="1800" baseline="-25000" dirty="0" smtClean="0">
                <a:solidFill>
                  <a:srgbClr val="000000"/>
                </a:solidFill>
              </a:rPr>
              <a:t>76</a:t>
            </a:r>
            <a:r>
              <a:rPr lang="en-US" sz="1800" dirty="0" smtClean="0">
                <a:solidFill>
                  <a:srgbClr val="000000"/>
                </a:solidFill>
              </a:rPr>
              <a:t>S</a:t>
            </a:r>
            <a:r>
              <a:rPr lang="en-US" sz="1800" baseline="-25000" dirty="0" smtClean="0">
                <a:solidFill>
                  <a:srgbClr val="000000"/>
                </a:solidFill>
              </a:rPr>
              <a:t>6</a:t>
            </a:r>
            <a:endParaRPr lang="en-US" sz="1800" dirty="0" smtClean="0">
              <a:solidFill>
                <a:srgbClr val="000000"/>
              </a:solidFill>
            </a:endParaRPr>
          </a:p>
          <a:p>
            <a:pPr algn="l"/>
            <a:r>
              <a:rPr lang="en-US" sz="1800" dirty="0" smtClean="0">
                <a:solidFill>
                  <a:srgbClr val="000000"/>
                </a:solidFill>
              </a:rPr>
              <a:t>Molecular </a:t>
            </a:r>
            <a:r>
              <a:rPr lang="en-US" sz="1800" dirty="0" smtClean="0">
                <a:solidFill>
                  <a:srgbClr val="000000"/>
                </a:solidFill>
              </a:rPr>
              <a:t>Weight:5795.6</a:t>
            </a:r>
            <a:endParaRPr lang="en-US" sz="1800" dirty="0" smtClean="0">
              <a:solidFill>
                <a:srgbClr val="000000"/>
              </a:solidFill>
            </a:endParaRPr>
          </a:p>
          <a:p>
            <a:pPr algn="l"/>
            <a:endParaRPr lang="en-US" sz="1800" dirty="0" smtClean="0">
              <a:solidFill>
                <a:schemeClr val="tx1"/>
              </a:solidFill>
            </a:endParaRPr>
          </a:p>
          <a:p>
            <a:pPr algn="l"/>
            <a:r>
              <a:rPr lang="en-US" sz="1800" dirty="0" smtClean="0">
                <a:solidFill>
                  <a:schemeClr val="tx1"/>
                </a:solidFill>
              </a:rPr>
              <a:t>Insulin isolated from pig pancreas. Composed of alpha and beta chains, processed from pro-insulin. Forms a </a:t>
            </a:r>
            <a:r>
              <a:rPr lang="en-US" sz="1800" dirty="0" err="1" smtClean="0">
                <a:solidFill>
                  <a:schemeClr val="tx1"/>
                </a:solidFill>
              </a:rPr>
              <a:t>hexameric</a:t>
            </a:r>
            <a:r>
              <a:rPr lang="en-US" sz="1800" dirty="0" smtClean="0">
                <a:solidFill>
                  <a:schemeClr val="tx1"/>
                </a:solidFill>
              </a:rPr>
              <a:t> structure.</a:t>
            </a:r>
            <a:endParaRPr lang="en-US" dirty="0" smtClean="0">
              <a:solidFill>
                <a:srgbClr val="000000"/>
              </a:solidFill>
            </a:endParaRPr>
          </a:p>
        </p:txBody>
      </p:sp>
      <p:sp>
        <p:nvSpPr>
          <p:cNvPr id="4" name="Title 1"/>
          <p:cNvSpPr txBox="1">
            <a:spLocks/>
          </p:cNvSpPr>
          <p:nvPr/>
        </p:nvSpPr>
        <p:spPr>
          <a:xfrm>
            <a:off x="381000" y="3322638"/>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3657600"/>
            <a:ext cx="8229600" cy="304800"/>
          </a:xfrm>
          <a:prstGeom prst="rect">
            <a:avLst/>
          </a:prstGeom>
        </p:spPr>
        <p:txBody>
          <a:bodyPr vert="horz" lIns="91440" tIns="45720" rIns="91440" bIns="45720" rtlCol="0">
            <a:noAutofit/>
          </a:bodyPr>
          <a:lstStyle/>
          <a:p>
            <a:pPr lvl="0">
              <a:spcBef>
                <a:spcPct val="20000"/>
              </a:spcBef>
              <a:defRPr/>
            </a:pPr>
            <a:r>
              <a:rPr lang="en-US" sz="1500" dirty="0" smtClean="0"/>
              <a:t>For the treatment of type I and II diabetes mellitus..</a:t>
            </a:r>
            <a:endParaRPr kumimoji="0" lang="en-US" sz="1500" b="0" i="0" u="none" strike="noStrike" kern="1200" cap="none" spc="0" normalizeH="0" baseline="0" noProof="0" dirty="0">
              <a:ln>
                <a:noFill/>
              </a:ln>
              <a:effectLst/>
              <a:uLnTx/>
              <a:uFillTx/>
              <a:latin typeface="+mn-lt"/>
              <a:ea typeface="+mn-ea"/>
              <a:cs typeface="+mn-cs"/>
            </a:endParaRPr>
          </a:p>
        </p:txBody>
      </p:sp>
      <p:sp>
        <p:nvSpPr>
          <p:cNvPr id="6" name="Title 1"/>
          <p:cNvSpPr txBox="1">
            <a:spLocks/>
          </p:cNvSpPr>
          <p:nvPr/>
        </p:nvSpPr>
        <p:spPr>
          <a:xfrm>
            <a:off x="381000" y="38862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4191000"/>
            <a:ext cx="8229600" cy="1295400"/>
          </a:xfrm>
          <a:prstGeom prst="rect">
            <a:avLst/>
          </a:prstGeom>
        </p:spPr>
        <p:txBody>
          <a:bodyPr vert="horz" lIns="91440" tIns="45720" rIns="91440" bIns="45720" rtlCol="0">
            <a:noAutofit/>
          </a:bodyPr>
          <a:lstStyle/>
          <a:p>
            <a:pPr algn="just">
              <a:spcBef>
                <a:spcPct val="20000"/>
              </a:spcBef>
            </a:pPr>
            <a:r>
              <a:rPr lang="en-US" sz="1500" dirty="0" smtClean="0"/>
              <a:t>Insulin is used in the treatment of type I and type II diabetes. The primary activity of insulin is the regulation of glucose metabolism. In muscle and other tissues (except the brain), insulin causes rapid transport of glucose and amino acids </a:t>
            </a:r>
            <a:r>
              <a:rPr lang="en-US" sz="1500" dirty="0" err="1" smtClean="0"/>
              <a:t>intracellularly</a:t>
            </a:r>
            <a:r>
              <a:rPr lang="en-US" sz="1500" dirty="0" smtClean="0"/>
              <a:t>. It also promotes anabolism, and inhibits protein catabolism. In the liver, insulin promotes the uptake and storage of glucose in the form of glycogen, inhibits </a:t>
            </a:r>
            <a:r>
              <a:rPr lang="en-US" sz="1500" dirty="0" err="1" smtClean="0"/>
              <a:t>gluconeogenesis</a:t>
            </a:r>
            <a:r>
              <a:rPr lang="en-US" sz="1500" dirty="0" smtClean="0"/>
              <a:t>, and promotes the conversion of excess glucose into fat.</a:t>
            </a:r>
            <a:endParaRPr lang="en-US" sz="1500" dirty="0" smtClean="0"/>
          </a:p>
        </p:txBody>
      </p:sp>
      <p:sp>
        <p:nvSpPr>
          <p:cNvPr id="10" name="Title 1"/>
          <p:cNvSpPr txBox="1">
            <a:spLocks/>
          </p:cNvSpPr>
          <p:nvPr/>
        </p:nvSpPr>
        <p:spPr>
          <a:xfrm>
            <a:off x="381000" y="5334000"/>
            <a:ext cx="3200400" cy="411162"/>
          </a:xfrm>
          <a:prstGeom prst="rect">
            <a:avLst/>
          </a:prstGeom>
        </p:spPr>
        <p:txBody>
          <a:bodyPr vert="horz" lIns="91440" tIns="45720" rIns="91440" bIns="45720" rtlCol="0" anchor="ctr">
            <a:normAutofit/>
          </a:bodyPr>
          <a:lstStyle/>
          <a:p>
            <a:pPr lvl="0">
              <a:spcBef>
                <a:spcPct val="0"/>
              </a:spcBef>
            </a:pPr>
            <a:r>
              <a:rPr lang="en-US" b="1" dirty="0">
                <a:latin typeface="+mj-lt"/>
                <a:ea typeface="+mj-ea"/>
                <a:cs typeface="+mj-cs"/>
              </a:rPr>
              <a:t>Mechanism Of Action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5638800"/>
            <a:ext cx="8229600" cy="762000"/>
          </a:xfrm>
          <a:prstGeom prst="rect">
            <a:avLst/>
          </a:prstGeom>
        </p:spPr>
        <p:txBody>
          <a:bodyPr vert="horz" lIns="91440" tIns="45720" rIns="91440" bIns="45720" rtlCol="0">
            <a:noAutofit/>
          </a:bodyPr>
          <a:lstStyle/>
          <a:p>
            <a:pPr algn="just">
              <a:spcBef>
                <a:spcPct val="20000"/>
              </a:spcBef>
            </a:pPr>
            <a:r>
              <a:rPr lang="en-US" sz="1500" dirty="0" smtClean="0"/>
              <a:t>Insulin is used in the treatment of type I and type II diabetes. The primary activity of insulin is the regulation of glucose metabolism. In muscle and other tissues (except the brain), insulin causes rapid transport of glucose and amino acids </a:t>
            </a:r>
            <a:r>
              <a:rPr lang="en-US" sz="1500" dirty="0" err="1" smtClean="0"/>
              <a:t>intracellularly</a:t>
            </a:r>
            <a:r>
              <a:rPr lang="en-US" sz="1500" dirty="0" smtClean="0"/>
              <a:t>. </a:t>
            </a:r>
            <a:endParaRPr lang="en-US" sz="1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p:cNvSpPr txBox="1">
            <a:spLocks/>
          </p:cNvSpPr>
          <p:nvPr/>
        </p:nvSpPr>
        <p:spPr>
          <a:xfrm>
            <a:off x="304800" y="182562"/>
            <a:ext cx="8229600" cy="731838"/>
          </a:xfrm>
          <a:prstGeom prst="rect">
            <a:avLst/>
          </a:prstGeom>
        </p:spPr>
        <p:txBody>
          <a:bodyPr vert="horz" lIns="91440" tIns="45720" rIns="91440" bIns="45720" rtlCol="0">
            <a:noAutofit/>
          </a:bodyPr>
          <a:lstStyle/>
          <a:p>
            <a:pPr algn="just">
              <a:spcBef>
                <a:spcPct val="20000"/>
              </a:spcBef>
            </a:pPr>
            <a:r>
              <a:rPr lang="en-US" sz="1500" dirty="0" smtClean="0"/>
              <a:t>It also promotes anabolism, and inhibits protein catabolism. In the liver, insulin promotes the uptake and storage of glucose in the form of glycogen, inhibits </a:t>
            </a:r>
            <a:r>
              <a:rPr lang="en-US" sz="1500" dirty="0" err="1" smtClean="0"/>
              <a:t>gluconeogenesis</a:t>
            </a:r>
            <a:r>
              <a:rPr lang="en-US" sz="1500" dirty="0" smtClean="0"/>
              <a:t>, and promotes the conversion of excess glucose into fat.</a:t>
            </a:r>
            <a:endParaRPr lang="en-US" sz="1500" dirty="0" smtClean="0"/>
          </a:p>
        </p:txBody>
      </p:sp>
      <p:sp>
        <p:nvSpPr>
          <p:cNvPr id="27" name="Title 1"/>
          <p:cNvSpPr txBox="1">
            <a:spLocks/>
          </p:cNvSpPr>
          <p:nvPr/>
        </p:nvSpPr>
        <p:spPr>
          <a:xfrm>
            <a:off x="304800" y="19812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Affected Organisms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0" name="Content Placeholder 2"/>
          <p:cNvSpPr txBox="1">
            <a:spLocks/>
          </p:cNvSpPr>
          <p:nvPr/>
        </p:nvSpPr>
        <p:spPr>
          <a:xfrm>
            <a:off x="304800" y="2316162"/>
            <a:ext cx="8229600" cy="274638"/>
          </a:xfrm>
          <a:prstGeom prst="rect">
            <a:avLst/>
          </a:prstGeom>
        </p:spPr>
        <p:txBody>
          <a:bodyPr vert="horz" lIns="91440" tIns="45720" rIns="91440" bIns="45720" rtlCol="0">
            <a:noAutofit/>
          </a:bodyPr>
          <a:lstStyle/>
          <a:p>
            <a:pPr algn="just">
              <a:spcBef>
                <a:spcPct val="20000"/>
              </a:spcBef>
            </a:pPr>
            <a:r>
              <a:rPr lang="en-US" sz="1500" dirty="0" smtClean="0"/>
              <a:t>Human and other Mammals</a:t>
            </a:r>
          </a:p>
        </p:txBody>
      </p:sp>
      <p:sp>
        <p:nvSpPr>
          <p:cNvPr id="34" name="Content Placeholder 2"/>
          <p:cNvSpPr txBox="1">
            <a:spLocks/>
          </p:cNvSpPr>
          <p:nvPr/>
        </p:nvSpPr>
        <p:spPr>
          <a:xfrm>
            <a:off x="304800" y="1752600"/>
            <a:ext cx="8229600" cy="304800"/>
          </a:xfrm>
          <a:prstGeom prst="rect">
            <a:avLst/>
          </a:prstGeom>
        </p:spPr>
        <p:txBody>
          <a:bodyPr vert="horz" lIns="91440" tIns="45720" rIns="91440" bIns="45720" rtlCol="0">
            <a:noAutofit/>
          </a:bodyPr>
          <a:lstStyle/>
          <a:p>
            <a:pPr algn="just">
              <a:spcBef>
                <a:spcPct val="20000"/>
              </a:spcBef>
            </a:pPr>
            <a:r>
              <a:rPr lang="en-US" sz="1500" dirty="0" smtClean="0"/>
              <a:t>Hypoglycemic Agents</a:t>
            </a:r>
            <a:endParaRPr lang="en-US" sz="1500" dirty="0" smtClean="0"/>
          </a:p>
        </p:txBody>
      </p:sp>
      <p:sp>
        <p:nvSpPr>
          <p:cNvPr id="35" name="Title 1"/>
          <p:cNvSpPr txBox="1">
            <a:spLocks/>
          </p:cNvSpPr>
          <p:nvPr/>
        </p:nvSpPr>
        <p:spPr>
          <a:xfrm>
            <a:off x="304800" y="1447800"/>
            <a:ext cx="3200400" cy="334962"/>
          </a:xfrm>
          <a:prstGeom prst="rect">
            <a:avLst/>
          </a:prstGeom>
        </p:spPr>
        <p:txBody>
          <a:bodyPr vert="horz" lIns="91440" tIns="45720" rIns="91440" bIns="45720" rtlCol="0" anchor="ctr">
            <a:noAutofit/>
          </a:bodyPr>
          <a:lstStyle/>
          <a:p>
            <a:pPr lvl="0">
              <a:spcBef>
                <a:spcPct val="0"/>
              </a:spcBef>
            </a:pPr>
            <a:r>
              <a:rPr lang="en-US" b="1" dirty="0" smtClean="0">
                <a:latin typeface="+mj-lt"/>
                <a:ea typeface="+mj-ea"/>
                <a:cs typeface="+mj-cs"/>
              </a:rPr>
              <a:t>Category</a:t>
            </a:r>
            <a:endParaRPr kumimoji="0" lang="en-US"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7" name="Title 1"/>
          <p:cNvSpPr txBox="1">
            <a:spLocks/>
          </p:cNvSpPr>
          <p:nvPr/>
        </p:nvSpPr>
        <p:spPr>
          <a:xfrm>
            <a:off x="304800" y="25606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Sequence</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Content Placeholder 2"/>
          <p:cNvSpPr txBox="1">
            <a:spLocks/>
          </p:cNvSpPr>
          <p:nvPr/>
        </p:nvSpPr>
        <p:spPr>
          <a:xfrm>
            <a:off x="304800" y="2895600"/>
            <a:ext cx="8229600" cy="533400"/>
          </a:xfrm>
          <a:prstGeom prst="rect">
            <a:avLst/>
          </a:prstGeom>
        </p:spPr>
        <p:txBody>
          <a:bodyPr vert="horz" lIns="91440" tIns="45720" rIns="91440" bIns="45720" rtlCol="0">
            <a:noAutofit/>
          </a:bodyPr>
          <a:lstStyle/>
          <a:p>
            <a:pPr algn="just">
              <a:spcBef>
                <a:spcPct val="20000"/>
              </a:spcBef>
            </a:pPr>
            <a:r>
              <a:rPr lang="en-US" sz="1500" dirty="0" smtClean="0"/>
              <a:t>A Chain: GIVEQCCTSICSLYQLENYCN</a:t>
            </a:r>
          </a:p>
          <a:p>
            <a:pPr algn="just">
              <a:spcBef>
                <a:spcPct val="20000"/>
              </a:spcBef>
            </a:pPr>
            <a:r>
              <a:rPr lang="en-US" sz="1500" dirty="0" smtClean="0"/>
              <a:t>B Chain: FVNQHLCGSHLVEALYLVCGERGFFYTPKT</a:t>
            </a:r>
            <a:endParaRPr lang="en-US" sz="1500" dirty="0" smtClean="0"/>
          </a:p>
        </p:txBody>
      </p:sp>
      <p:sp>
        <p:nvSpPr>
          <p:cNvPr id="19" name="Title 1"/>
          <p:cNvSpPr txBox="1">
            <a:spLocks/>
          </p:cNvSpPr>
          <p:nvPr/>
        </p:nvSpPr>
        <p:spPr>
          <a:xfrm>
            <a:off x="304800" y="33988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Experimental Properties</a:t>
            </a:r>
          </a:p>
        </p:txBody>
      </p:sp>
      <p:sp>
        <p:nvSpPr>
          <p:cNvPr id="20" name="Content Placeholder 2"/>
          <p:cNvSpPr txBox="1">
            <a:spLocks/>
          </p:cNvSpPr>
          <p:nvPr/>
        </p:nvSpPr>
        <p:spPr>
          <a:xfrm>
            <a:off x="304800" y="3733800"/>
            <a:ext cx="8229600" cy="838200"/>
          </a:xfrm>
          <a:prstGeom prst="rect">
            <a:avLst/>
          </a:prstGeom>
        </p:spPr>
        <p:txBody>
          <a:bodyPr vert="horz" lIns="91440" tIns="45720" rIns="91440" bIns="45720" rtlCol="0">
            <a:noAutofit/>
          </a:bodyPr>
          <a:lstStyle/>
          <a:p>
            <a:pPr algn="just">
              <a:spcBef>
                <a:spcPct val="20000"/>
              </a:spcBef>
            </a:pPr>
            <a:r>
              <a:rPr lang="en-US" sz="1500" dirty="0" err="1" smtClean="0"/>
              <a:t>Solubilty</a:t>
            </a:r>
            <a:r>
              <a:rPr lang="en-US" sz="1500" dirty="0" smtClean="0"/>
              <a:t> in water: Slightly soluble</a:t>
            </a:r>
          </a:p>
          <a:p>
            <a:pPr algn="just">
              <a:spcBef>
                <a:spcPct val="20000"/>
              </a:spcBef>
            </a:pPr>
            <a:r>
              <a:rPr lang="en-US" sz="1500" dirty="0" err="1" smtClean="0"/>
              <a:t>Hydrophobiity</a:t>
            </a:r>
            <a:r>
              <a:rPr lang="en-US" sz="1500" dirty="0" smtClean="0"/>
              <a:t>: </a:t>
            </a:r>
            <a:r>
              <a:rPr lang="en-US" sz="1500" dirty="0" smtClean="0"/>
              <a:t>0.218</a:t>
            </a:r>
            <a:endParaRPr lang="en-US" sz="1500" dirty="0" smtClean="0"/>
          </a:p>
          <a:p>
            <a:pPr algn="just">
              <a:spcBef>
                <a:spcPct val="20000"/>
              </a:spcBef>
            </a:pPr>
            <a:r>
              <a:rPr lang="en-US" sz="1500" dirty="0" err="1" smtClean="0"/>
              <a:t>Isoelectric</a:t>
            </a:r>
            <a:r>
              <a:rPr lang="en-US" sz="1500" dirty="0" smtClean="0"/>
              <a:t> Point: </a:t>
            </a:r>
            <a:r>
              <a:rPr lang="en-US" sz="1500" dirty="0" smtClean="0"/>
              <a:t>5.39</a:t>
            </a:r>
            <a:endParaRPr lang="en-US" sz="1500" dirty="0" smtClean="0"/>
          </a:p>
          <a:p>
            <a:pPr algn="just">
              <a:spcBef>
                <a:spcPct val="20000"/>
              </a:spcBef>
            </a:pPr>
            <a:endParaRPr lang="en-US" sz="1500" dirty="0" smtClean="0"/>
          </a:p>
        </p:txBody>
      </p:sp>
      <p:sp>
        <p:nvSpPr>
          <p:cNvPr id="21" name="Title 1"/>
          <p:cNvSpPr txBox="1">
            <a:spLocks/>
          </p:cNvSpPr>
          <p:nvPr/>
        </p:nvSpPr>
        <p:spPr>
          <a:xfrm>
            <a:off x="304800" y="45418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Targets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3" name="Rectangle 22"/>
          <p:cNvSpPr/>
          <p:nvPr/>
        </p:nvSpPr>
        <p:spPr>
          <a:xfrm>
            <a:off x="304800" y="4876800"/>
            <a:ext cx="8229600" cy="1246495"/>
          </a:xfrm>
          <a:prstGeom prst="rect">
            <a:avLst/>
          </a:prstGeom>
        </p:spPr>
        <p:txBody>
          <a:bodyPr wrap="square">
            <a:spAutoFit/>
          </a:bodyPr>
          <a:lstStyle/>
          <a:p>
            <a:pPr lvl="0" algn="just">
              <a:spcBef>
                <a:spcPct val="0"/>
              </a:spcBef>
            </a:pPr>
            <a:r>
              <a:rPr lang="en-US" sz="1500" dirty="0" smtClean="0"/>
              <a:t>Insulin receptor</a:t>
            </a:r>
            <a:r>
              <a:rPr lang="en-US" sz="1500" dirty="0" smtClean="0"/>
              <a:t>, Insulin-like </a:t>
            </a:r>
            <a:r>
              <a:rPr lang="en-US" sz="1500" dirty="0" smtClean="0"/>
              <a:t>growth factor 1 receptor</a:t>
            </a:r>
            <a:r>
              <a:rPr lang="en-US" sz="1500" dirty="0" smtClean="0"/>
              <a:t>, Insulin-degrading </a:t>
            </a:r>
            <a:r>
              <a:rPr lang="en-US" sz="1500" dirty="0" smtClean="0"/>
              <a:t>enzyme</a:t>
            </a:r>
            <a:r>
              <a:rPr lang="en-US" sz="1500" dirty="0" smtClean="0"/>
              <a:t>, HLA </a:t>
            </a:r>
            <a:r>
              <a:rPr lang="en-US" sz="1500" dirty="0" smtClean="0"/>
              <a:t>class </a:t>
            </a:r>
            <a:r>
              <a:rPr lang="en-US" sz="1500" dirty="0" smtClean="0"/>
              <a:t>II </a:t>
            </a:r>
            <a:r>
              <a:rPr lang="en-US" sz="1500" dirty="0" err="1" smtClean="0"/>
              <a:t>histocompatibility</a:t>
            </a:r>
            <a:r>
              <a:rPr lang="en-US" sz="1500" dirty="0" smtClean="0"/>
              <a:t> </a:t>
            </a:r>
            <a:r>
              <a:rPr lang="en-US" sz="1500" dirty="0" smtClean="0"/>
              <a:t>antigen, DQ alpha 2 chain</a:t>
            </a:r>
            <a:r>
              <a:rPr lang="en-US" sz="1500" dirty="0" smtClean="0"/>
              <a:t>, HLA </a:t>
            </a:r>
            <a:r>
              <a:rPr lang="en-US" sz="1500" dirty="0" smtClean="0"/>
              <a:t>class II </a:t>
            </a:r>
            <a:r>
              <a:rPr lang="en-US" sz="1500" dirty="0" err="1" smtClean="0"/>
              <a:t>histocompatibility</a:t>
            </a:r>
            <a:r>
              <a:rPr lang="en-US" sz="1500" dirty="0" smtClean="0"/>
              <a:t> antigen, DQ beta 1 chain</a:t>
            </a:r>
            <a:r>
              <a:rPr lang="en-US" sz="1500" dirty="0" smtClean="0"/>
              <a:t>, Retinoblastoma-associated </a:t>
            </a:r>
            <a:r>
              <a:rPr lang="en-US" sz="1500" dirty="0" smtClean="0"/>
              <a:t>protein</a:t>
            </a:r>
            <a:r>
              <a:rPr lang="en-US" sz="1500" dirty="0" smtClean="0"/>
              <a:t>, </a:t>
            </a:r>
            <a:r>
              <a:rPr lang="en-US" sz="1500" dirty="0" err="1" smtClean="0"/>
              <a:t>Cathepsin</a:t>
            </a:r>
            <a:r>
              <a:rPr lang="en-US" sz="1500" dirty="0" smtClean="0"/>
              <a:t> </a:t>
            </a:r>
            <a:r>
              <a:rPr lang="en-US" sz="1500" dirty="0" err="1" smtClean="0"/>
              <a:t>D,Carboxypeptidase</a:t>
            </a:r>
            <a:r>
              <a:rPr lang="en-US" sz="1500" dirty="0" smtClean="0"/>
              <a:t> E</a:t>
            </a:r>
            <a:r>
              <a:rPr lang="en-US" sz="1500" dirty="0" smtClean="0"/>
              <a:t>, </a:t>
            </a:r>
            <a:r>
              <a:rPr lang="en-US" sz="1500" dirty="0" err="1" smtClean="0"/>
              <a:t>Neuroendocrine</a:t>
            </a:r>
            <a:r>
              <a:rPr lang="en-US" sz="1500" dirty="0" smtClean="0"/>
              <a:t> </a:t>
            </a:r>
            <a:r>
              <a:rPr lang="en-US" sz="1500" dirty="0" err="1" smtClean="0"/>
              <a:t>convertase</a:t>
            </a:r>
            <a:r>
              <a:rPr lang="en-US" sz="1500" dirty="0" smtClean="0"/>
              <a:t> 2,Neuroendocrine </a:t>
            </a:r>
            <a:r>
              <a:rPr lang="en-US" sz="1500" dirty="0" err="1" smtClean="0"/>
              <a:t>convertase</a:t>
            </a:r>
            <a:r>
              <a:rPr lang="en-US" sz="1500" dirty="0" smtClean="0"/>
              <a:t> 1</a:t>
            </a:r>
            <a:r>
              <a:rPr lang="en-US" sz="1500" dirty="0" smtClean="0"/>
              <a:t>, Protein </a:t>
            </a:r>
            <a:r>
              <a:rPr lang="en-US" sz="1500" dirty="0" smtClean="0"/>
              <a:t>NOV homolog</a:t>
            </a:r>
            <a:r>
              <a:rPr lang="en-US" sz="1500" dirty="0" smtClean="0"/>
              <a:t>, Low-density </a:t>
            </a:r>
            <a:r>
              <a:rPr lang="en-US" sz="1500" dirty="0" smtClean="0"/>
              <a:t>lipoprotein receptor-related protein 2</a:t>
            </a:r>
            <a:r>
              <a:rPr lang="en-US" sz="1500" dirty="0" smtClean="0"/>
              <a:t>, Insulin-like </a:t>
            </a:r>
            <a:r>
              <a:rPr lang="en-US" sz="1500" dirty="0" smtClean="0"/>
              <a:t>growth factor-binding protein 7</a:t>
            </a:r>
            <a:r>
              <a:rPr lang="en-US" sz="1500" dirty="0" smtClean="0"/>
              <a:t>, </a:t>
            </a:r>
            <a:r>
              <a:rPr lang="en-US" sz="1500" dirty="0" err="1" smtClean="0"/>
              <a:t>Synaptotagmin</a:t>
            </a:r>
            <a:r>
              <a:rPr lang="en-US" sz="1500" dirty="0" smtClean="0"/>
              <a:t>-like </a:t>
            </a:r>
            <a:r>
              <a:rPr lang="en-US" sz="1500" dirty="0" smtClean="0"/>
              <a:t>protein 4</a:t>
            </a:r>
            <a:endParaRPr lang="en-US" sz="1500" dirty="0" smtClean="0"/>
          </a:p>
        </p:txBody>
      </p:sp>
      <p:sp>
        <p:nvSpPr>
          <p:cNvPr id="14" name="Title 1"/>
          <p:cNvSpPr txBox="1">
            <a:spLocks/>
          </p:cNvSpPr>
          <p:nvPr/>
        </p:nvSpPr>
        <p:spPr>
          <a:xfrm>
            <a:off x="304800" y="914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Metabolism</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Content Placeholder 2"/>
          <p:cNvSpPr txBox="1">
            <a:spLocks/>
          </p:cNvSpPr>
          <p:nvPr/>
        </p:nvSpPr>
        <p:spPr>
          <a:xfrm>
            <a:off x="304800" y="1219200"/>
            <a:ext cx="8229600" cy="304800"/>
          </a:xfrm>
          <a:prstGeom prst="rect">
            <a:avLst/>
          </a:prstGeom>
        </p:spPr>
        <p:txBody>
          <a:bodyPr vert="horz" lIns="91440" tIns="45720" rIns="91440" bIns="45720" rtlCol="0">
            <a:noAutofit/>
          </a:bodyPr>
          <a:lstStyle/>
          <a:p>
            <a:pPr algn="just">
              <a:spcBef>
                <a:spcPct val="20000"/>
              </a:spcBef>
            </a:pPr>
            <a:r>
              <a:rPr lang="en-US" sz="1500" dirty="0" smtClean="0"/>
              <a:t>Insulin is predominantly cleared by metabolic degradation via a receptor-mediated process.</a:t>
            </a:r>
            <a:endParaRPr lang="en-US" sz="15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048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04800" y="4572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Vetsulin</a:t>
            </a:r>
            <a:r>
              <a:rPr lang="en-US" sz="1500" dirty="0" smtClean="0"/>
              <a:t> </a:t>
            </a:r>
            <a:r>
              <a:rPr lang="en-US" sz="1500" dirty="0" smtClean="0"/>
              <a:t>– </a:t>
            </a:r>
            <a:r>
              <a:rPr lang="en-US" sz="1500" dirty="0" err="1" smtClean="0"/>
              <a:t>Intervet</a:t>
            </a:r>
            <a:r>
              <a:rPr lang="en-US" sz="1500" dirty="0" smtClean="0"/>
              <a:t> Inc (Merck Animal Health)</a:t>
            </a:r>
            <a:endParaRPr lang="en-US" sz="1500" dirty="0" smtClean="0"/>
          </a:p>
        </p:txBody>
      </p:sp>
      <p:sp>
        <p:nvSpPr>
          <p:cNvPr id="6" name="Rectangle 5"/>
          <p:cNvSpPr/>
          <p:nvPr/>
        </p:nvSpPr>
        <p:spPr>
          <a:xfrm>
            <a:off x="304800" y="762000"/>
            <a:ext cx="953466" cy="369332"/>
          </a:xfrm>
          <a:prstGeom prst="rect">
            <a:avLst/>
          </a:prstGeom>
        </p:spPr>
        <p:txBody>
          <a:bodyPr wrap="none">
            <a:spAutoFit/>
          </a:bodyPr>
          <a:lstStyle/>
          <a:p>
            <a:r>
              <a:rPr lang="en-US" b="1" dirty="0" err="1" smtClean="0"/>
              <a:t>Vetsulin</a:t>
            </a:r>
            <a:endParaRPr lang="en-US" b="1" dirty="0"/>
          </a:p>
        </p:txBody>
      </p:sp>
      <p:sp>
        <p:nvSpPr>
          <p:cNvPr id="7" name="Content Placeholder 2"/>
          <p:cNvSpPr txBox="1">
            <a:spLocks/>
          </p:cNvSpPr>
          <p:nvPr/>
        </p:nvSpPr>
        <p:spPr>
          <a:xfrm>
            <a:off x="304800" y="1066800"/>
            <a:ext cx="8229600" cy="990600"/>
          </a:xfrm>
          <a:prstGeom prst="rect">
            <a:avLst/>
          </a:prstGeom>
        </p:spPr>
        <p:txBody>
          <a:bodyPr vert="horz" lIns="91440" tIns="45720" rIns="91440" bIns="45720" rtlCol="0">
            <a:noAutofit/>
          </a:bodyPr>
          <a:lstStyle/>
          <a:p>
            <a:pPr algn="just">
              <a:spcBef>
                <a:spcPct val="20000"/>
              </a:spcBef>
            </a:pPr>
            <a:r>
              <a:rPr lang="en-US" sz="1500" dirty="0" err="1" smtClean="0"/>
              <a:t>Vetsulin</a:t>
            </a:r>
            <a:r>
              <a:rPr lang="en-US" sz="1500" dirty="0" smtClean="0"/>
              <a:t> </a:t>
            </a:r>
            <a:r>
              <a:rPr lang="en-US" sz="1500" dirty="0" smtClean="0"/>
              <a:t>is a sterile aqueous zinc suspension of purified porcine insulin. </a:t>
            </a:r>
            <a:r>
              <a:rPr lang="en-US" sz="1500" dirty="0" err="1" smtClean="0"/>
              <a:t>V</a:t>
            </a:r>
            <a:r>
              <a:rPr lang="en-US" sz="1500" dirty="0" err="1" smtClean="0"/>
              <a:t>etsulin</a:t>
            </a:r>
            <a:r>
              <a:rPr lang="en-US" sz="1500" dirty="0" smtClean="0"/>
              <a:t> is supplied as a sterile </a:t>
            </a:r>
            <a:r>
              <a:rPr lang="en-US" sz="1500" dirty="0" err="1" smtClean="0"/>
              <a:t>injectable</a:t>
            </a:r>
            <a:r>
              <a:rPr lang="en-US" sz="1500" dirty="0" smtClean="0"/>
              <a:t> suspension in </a:t>
            </a:r>
            <a:r>
              <a:rPr lang="en-US" sz="1500" dirty="0" err="1" smtClean="0"/>
              <a:t>multidose</a:t>
            </a:r>
            <a:r>
              <a:rPr lang="en-US" sz="1500" dirty="0" smtClean="0"/>
              <a:t> vials containing 10 </a:t>
            </a:r>
            <a:r>
              <a:rPr lang="en-US" sz="1500" dirty="0" err="1" smtClean="0"/>
              <a:t>mL</a:t>
            </a:r>
            <a:r>
              <a:rPr lang="en-US" sz="1500" dirty="0" smtClean="0"/>
              <a:t> of 40 IU/</a:t>
            </a:r>
            <a:r>
              <a:rPr lang="en-US" sz="1500" dirty="0" err="1" smtClean="0"/>
              <a:t>mL</a:t>
            </a:r>
            <a:r>
              <a:rPr lang="en-US" sz="1500" dirty="0" smtClean="0"/>
              <a:t> porcine insulin zinc suspension. Vials are supplied in cartons of one, 10 </a:t>
            </a:r>
            <a:r>
              <a:rPr lang="en-US" sz="1500" dirty="0" err="1" smtClean="0"/>
              <a:t>mL</a:t>
            </a:r>
            <a:r>
              <a:rPr lang="en-US" sz="1500" dirty="0" smtClean="0"/>
              <a:t> vial. </a:t>
            </a:r>
            <a:r>
              <a:rPr lang="en-US" sz="1500" dirty="0" smtClean="0"/>
              <a:t>These vials are recommended to be administered as subcutaneous injection.</a:t>
            </a:r>
            <a:endParaRPr lang="en-US" sz="1500" dirty="0" smtClean="0"/>
          </a:p>
        </p:txBody>
      </p:sp>
      <p:sp>
        <p:nvSpPr>
          <p:cNvPr id="8" name="Title 1"/>
          <p:cNvSpPr txBox="1">
            <a:spLocks/>
          </p:cNvSpPr>
          <p:nvPr/>
        </p:nvSpPr>
        <p:spPr>
          <a:xfrm>
            <a:off x="3048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9" name="Content Placeholder 2"/>
          <p:cNvSpPr txBox="1">
            <a:spLocks/>
          </p:cNvSpPr>
          <p:nvPr/>
        </p:nvSpPr>
        <p:spPr>
          <a:xfrm>
            <a:off x="304800" y="2286000"/>
            <a:ext cx="8229600" cy="762000"/>
          </a:xfrm>
          <a:prstGeom prst="rect">
            <a:avLst/>
          </a:prstGeom>
        </p:spPr>
        <p:txBody>
          <a:bodyPr vert="horz" lIns="91440" tIns="45720" rIns="91440" bIns="45720" rtlCol="0">
            <a:noAutofit/>
          </a:bodyPr>
          <a:lstStyle/>
          <a:p>
            <a:pPr algn="just">
              <a:spcBef>
                <a:spcPct val="20000"/>
              </a:spcBef>
            </a:pPr>
            <a:r>
              <a:rPr lang="en-US" sz="1500" dirty="0" smtClean="0"/>
              <a:t>purified porcine insulin 40 IU (35% amorphous and 65% crystalline), Zinc (as chloride) 0.08 mg, Sodium acetate </a:t>
            </a:r>
            <a:r>
              <a:rPr lang="en-US" sz="1500" dirty="0" err="1" smtClean="0"/>
              <a:t>trihydrate</a:t>
            </a:r>
            <a:r>
              <a:rPr lang="en-US" sz="1500" dirty="0" smtClean="0"/>
              <a:t> 1.36 mg, Sodium chloride 7.0 mg, </a:t>
            </a:r>
            <a:r>
              <a:rPr lang="en-US" sz="1500" dirty="0" err="1" smtClean="0"/>
              <a:t>Methylparaben</a:t>
            </a:r>
            <a:r>
              <a:rPr lang="en-US" sz="1500" dirty="0" smtClean="0"/>
              <a:t> (preservative) 1.0 mg, pH is adjusted with hydrochloric acid and/or sodium hydroxide.</a:t>
            </a:r>
            <a:endParaRPr lang="en-US" sz="1500" dirty="0" smtClean="0"/>
          </a:p>
        </p:txBody>
      </p:sp>
      <p:sp>
        <p:nvSpPr>
          <p:cNvPr id="12" name="Title 1"/>
          <p:cNvSpPr txBox="1">
            <a:spLocks/>
          </p:cNvSpPr>
          <p:nvPr/>
        </p:nvSpPr>
        <p:spPr>
          <a:xfrm>
            <a:off x="304800" y="2971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Content Placeholder 2"/>
          <p:cNvSpPr txBox="1">
            <a:spLocks/>
          </p:cNvSpPr>
          <p:nvPr/>
        </p:nvSpPr>
        <p:spPr>
          <a:xfrm>
            <a:off x="304800" y="32766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vetsulin</a:t>
            </a:r>
            <a:r>
              <a:rPr lang="en-US" sz="1500" dirty="0" smtClean="0"/>
              <a:t>® (porcine insulin zinc suspension) is indicated for the reduction of hyperglycemia and hyperglycemia-associated clinical signs in dogs and cats with diabetes mellitus.</a:t>
            </a:r>
            <a:endParaRPr lang="en-US" sz="1500" dirty="0" smtClean="0"/>
          </a:p>
        </p:txBody>
      </p:sp>
      <p:sp>
        <p:nvSpPr>
          <p:cNvPr id="16" name="Title 1"/>
          <p:cNvSpPr txBox="1">
            <a:spLocks/>
          </p:cNvSpPr>
          <p:nvPr/>
        </p:nvSpPr>
        <p:spPr>
          <a:xfrm>
            <a:off x="304800" y="3733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7" name="Content Placeholder 2"/>
          <p:cNvSpPr txBox="1">
            <a:spLocks/>
          </p:cNvSpPr>
          <p:nvPr/>
        </p:nvSpPr>
        <p:spPr>
          <a:xfrm>
            <a:off x="304800" y="4114800"/>
            <a:ext cx="8229600" cy="762000"/>
          </a:xfrm>
          <a:prstGeom prst="rect">
            <a:avLst/>
          </a:prstGeom>
        </p:spPr>
        <p:txBody>
          <a:bodyPr vert="horz" lIns="91440" tIns="45720" rIns="91440" bIns="45720" rtlCol="0">
            <a:noAutofit/>
          </a:bodyPr>
          <a:lstStyle/>
          <a:p>
            <a:pPr algn="just">
              <a:spcBef>
                <a:spcPct val="20000"/>
              </a:spcBef>
            </a:pPr>
            <a:r>
              <a:rPr lang="en-US" sz="1500" dirty="0" smtClean="0"/>
              <a:t>In dogs: The initial recommended </a:t>
            </a:r>
            <a:r>
              <a:rPr lang="en-US" sz="1500" dirty="0" err="1" smtClean="0"/>
              <a:t>vetsulin</a:t>
            </a:r>
            <a:r>
              <a:rPr lang="en-US" sz="1500" dirty="0" smtClean="0"/>
              <a:t>® dose is 0.5 IU insulin/kg body weight. Initially, this dose should be given once daily concurrently with, or right after a meal; In </a:t>
            </a:r>
            <a:r>
              <a:rPr lang="en-US" sz="1500" dirty="0" err="1" smtClean="0"/>
              <a:t>Cats:The</a:t>
            </a:r>
            <a:r>
              <a:rPr lang="en-US" sz="1500" dirty="0" smtClean="0"/>
              <a:t> initial recommended dose in cats is 1 to 2 IU per injection. The injections should be given twice daily at approximately 12 hour intervals.</a:t>
            </a:r>
            <a:endParaRPr lang="en-US" sz="1500" dirty="0" smtClean="0"/>
          </a:p>
        </p:txBody>
      </p:sp>
      <p:sp>
        <p:nvSpPr>
          <p:cNvPr id="18" name="Title 1"/>
          <p:cNvSpPr txBox="1">
            <a:spLocks/>
          </p:cNvSpPr>
          <p:nvPr/>
        </p:nvSpPr>
        <p:spPr>
          <a:xfrm>
            <a:off x="304800" y="49990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9" name="Content Placeholder 2"/>
          <p:cNvSpPr txBox="1">
            <a:spLocks/>
          </p:cNvSpPr>
          <p:nvPr/>
        </p:nvSpPr>
        <p:spPr>
          <a:xfrm>
            <a:off x="304800" y="5334000"/>
            <a:ext cx="8229600" cy="533400"/>
          </a:xfrm>
          <a:prstGeom prst="rect">
            <a:avLst/>
          </a:prstGeom>
        </p:spPr>
        <p:txBody>
          <a:bodyPr vert="horz" lIns="91440" tIns="45720" rIns="91440" bIns="45720" rtlCol="0">
            <a:noAutofit/>
          </a:bodyPr>
          <a:lstStyle/>
          <a:p>
            <a:pPr algn="just">
              <a:spcBef>
                <a:spcPct val="20000"/>
              </a:spcBef>
            </a:pPr>
            <a:r>
              <a:rPr lang="en-US" sz="1500" dirty="0" smtClean="0"/>
              <a:t>Dogs and cats known to have a systemic allergy to pork or pork products should not be treated with </a:t>
            </a:r>
            <a:r>
              <a:rPr lang="en-US" sz="1500" dirty="0" err="1" smtClean="0"/>
              <a:t>vetsulin</a:t>
            </a:r>
            <a:r>
              <a:rPr lang="en-US" sz="1500" dirty="0" smtClean="0"/>
              <a:t>®. </a:t>
            </a:r>
            <a:r>
              <a:rPr lang="en-US" sz="1500" dirty="0" err="1" smtClean="0"/>
              <a:t>vetsulin</a:t>
            </a:r>
            <a:r>
              <a:rPr lang="en-US" sz="1500" dirty="0" smtClean="0"/>
              <a:t>® is contraindicated during periods of hypoglycemia.</a:t>
            </a:r>
            <a:endParaRPr lang="en-US" sz="1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28600" y="3581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228600" y="3916362"/>
            <a:ext cx="8229600" cy="6096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http://dailymed.nlm.nih.gov/dailymed/archives/fdaDrugInfo.cfm?archiveid=101642</a:t>
            </a:r>
            <a:endParaRPr lang="en-US" sz="1500" dirty="0" smtClean="0"/>
          </a:p>
        </p:txBody>
      </p:sp>
      <p:sp>
        <p:nvSpPr>
          <p:cNvPr id="6" name="Rectangle 5"/>
          <p:cNvSpPr/>
          <p:nvPr/>
        </p:nvSpPr>
        <p:spPr>
          <a:xfrm>
            <a:off x="228600" y="1947446"/>
            <a:ext cx="1905000" cy="338554"/>
          </a:xfrm>
          <a:prstGeom prst="rect">
            <a:avLst/>
          </a:prstGeom>
        </p:spPr>
        <p:txBody>
          <a:bodyPr wrap="square">
            <a:spAutoFit/>
          </a:bodyPr>
          <a:lstStyle/>
          <a:p>
            <a:r>
              <a:rPr lang="en-US" sz="1600" b="1" dirty="0" smtClean="0"/>
              <a:t>Drug Interactions</a:t>
            </a:r>
            <a:endParaRPr lang="en-US" sz="1600" b="1" dirty="0"/>
          </a:p>
        </p:txBody>
      </p:sp>
      <p:sp>
        <p:nvSpPr>
          <p:cNvPr id="7" name="Content Placeholder 2"/>
          <p:cNvSpPr txBox="1">
            <a:spLocks/>
          </p:cNvSpPr>
          <p:nvPr/>
        </p:nvSpPr>
        <p:spPr>
          <a:xfrm>
            <a:off x="228600" y="2209800"/>
            <a:ext cx="8229600" cy="1447800"/>
          </a:xfrm>
          <a:prstGeom prst="rect">
            <a:avLst/>
          </a:prstGeom>
        </p:spPr>
        <p:txBody>
          <a:bodyPr vert="horz" lIns="91440" tIns="45720" rIns="91440" bIns="45720" rtlCol="0">
            <a:noAutofit/>
          </a:bodyPr>
          <a:lstStyle/>
          <a:p>
            <a:pPr algn="just">
              <a:spcBef>
                <a:spcPct val="20000"/>
              </a:spcBef>
            </a:pPr>
            <a:r>
              <a:rPr lang="en-US" sz="1500" dirty="0" smtClean="0"/>
              <a:t>In the US clinical effectiveness studies, dogs and cats received various medications while being treated with </a:t>
            </a:r>
            <a:r>
              <a:rPr lang="en-US" sz="1500" dirty="0" err="1" smtClean="0"/>
              <a:t>vetsulin</a:t>
            </a:r>
            <a:r>
              <a:rPr lang="en-US" sz="1500" dirty="0" smtClean="0"/>
              <a:t>® including antimicrobials, </a:t>
            </a:r>
            <a:r>
              <a:rPr lang="en-US" sz="1500" dirty="0" err="1" smtClean="0"/>
              <a:t>antivirals</a:t>
            </a:r>
            <a:r>
              <a:rPr lang="en-US" sz="1500" dirty="0" smtClean="0"/>
              <a:t>, </a:t>
            </a:r>
            <a:r>
              <a:rPr lang="en-US" sz="1500" dirty="0" err="1" smtClean="0"/>
              <a:t>antifungals</a:t>
            </a:r>
            <a:r>
              <a:rPr lang="en-US" sz="1500" dirty="0" smtClean="0"/>
              <a:t>, antihistamines, analgesics, anesthetics/tranquilizers, diuretics, bronchodilators, corticosteroids (cats), NSAIDs, thyroid hormone supplementation, hyperthyroid medication (</a:t>
            </a:r>
            <a:r>
              <a:rPr lang="en-US" sz="1500" dirty="0" err="1" smtClean="0"/>
              <a:t>methimazole</a:t>
            </a:r>
            <a:r>
              <a:rPr lang="en-US" sz="1500" dirty="0" smtClean="0"/>
              <a:t>), internal and external </a:t>
            </a:r>
            <a:r>
              <a:rPr lang="en-US" sz="1500" dirty="0" err="1" smtClean="0"/>
              <a:t>parasiticides</a:t>
            </a:r>
            <a:r>
              <a:rPr lang="en-US" sz="1500" dirty="0" smtClean="0"/>
              <a:t>, anti-emetics, dermatological topical treatments and oral supplements, ophthalmic preparations containing antimicrobials and </a:t>
            </a:r>
            <a:r>
              <a:rPr lang="en-US" sz="1500" dirty="0" err="1" smtClean="0"/>
              <a:t>antiinflammatories</a:t>
            </a:r>
            <a:r>
              <a:rPr lang="en-US" sz="1500" dirty="0" smtClean="0"/>
              <a:t>, and various vaccines. No medication interactions were reported.</a:t>
            </a:r>
            <a:endParaRPr lang="en-US" sz="1500" dirty="0" smtClean="0"/>
          </a:p>
        </p:txBody>
      </p:sp>
      <p:sp>
        <p:nvSpPr>
          <p:cNvPr id="8" name="Title 1"/>
          <p:cNvSpPr txBox="1">
            <a:spLocks/>
          </p:cNvSpPr>
          <p:nvPr/>
        </p:nvSpPr>
        <p:spPr>
          <a:xfrm>
            <a:off x="228600" y="198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Side-effects</a:t>
            </a:r>
          </a:p>
        </p:txBody>
      </p:sp>
      <p:sp>
        <p:nvSpPr>
          <p:cNvPr id="9" name="Content Placeholder 2"/>
          <p:cNvSpPr txBox="1">
            <a:spLocks/>
          </p:cNvSpPr>
          <p:nvPr/>
        </p:nvSpPr>
        <p:spPr>
          <a:xfrm>
            <a:off x="228600" y="533400"/>
            <a:ext cx="8229600" cy="1447800"/>
          </a:xfrm>
          <a:prstGeom prst="rect">
            <a:avLst/>
          </a:prstGeom>
        </p:spPr>
        <p:txBody>
          <a:bodyPr vert="horz" lIns="91440" tIns="45720" rIns="91440" bIns="45720" rtlCol="0">
            <a:noAutofit/>
          </a:bodyPr>
          <a:lstStyle/>
          <a:p>
            <a:pPr algn="just">
              <a:spcBef>
                <a:spcPct val="20000"/>
              </a:spcBef>
            </a:pPr>
            <a:r>
              <a:rPr lang="en-US" sz="1500" dirty="0" smtClean="0"/>
              <a:t>In </a:t>
            </a:r>
            <a:r>
              <a:rPr lang="en-US" sz="1500" smtClean="0"/>
              <a:t>dogs: Clinical </a:t>
            </a:r>
            <a:r>
              <a:rPr lang="en-US" sz="1500" dirty="0" smtClean="0"/>
              <a:t>signs of hypoglycemia were generally mild in nature (described as weakness, lethargy, stumbling, falling down, and/or depression, </a:t>
            </a:r>
            <a:r>
              <a:rPr lang="en-US" sz="1500" dirty="0" err="1" smtClean="0"/>
              <a:t>hematuria</a:t>
            </a:r>
            <a:r>
              <a:rPr lang="en-US" sz="1500" dirty="0" smtClean="0"/>
              <a:t>, vomiting, diarrhea, pancreatitis, non-specific </a:t>
            </a:r>
            <a:r>
              <a:rPr lang="en-US" sz="1500" dirty="0" err="1" smtClean="0"/>
              <a:t>hepatopathy</a:t>
            </a:r>
            <a:r>
              <a:rPr lang="en-US" sz="1500" dirty="0" smtClean="0"/>
              <a:t>/pancreatitis, development of cataracts, and urinary tract infections.   In Cats: </a:t>
            </a:r>
            <a:r>
              <a:rPr lang="en-US" sz="1500" dirty="0" err="1" smtClean="0"/>
              <a:t>omiting</a:t>
            </a:r>
            <a:r>
              <a:rPr lang="en-US" sz="1500" dirty="0" smtClean="0"/>
              <a:t>, lethargy, diarrhea, decreased appetite/anorexia, pancreatitis, dermal events, respiratory disease, urinary tract disorder, renal disease, dehydration, weight loss, </a:t>
            </a:r>
            <a:r>
              <a:rPr lang="en-US" sz="1500" dirty="0" err="1" smtClean="0"/>
              <a:t>polydipsia</a:t>
            </a:r>
            <a:r>
              <a:rPr lang="en-US" sz="1500" dirty="0" smtClean="0"/>
              <a:t>, </a:t>
            </a:r>
            <a:r>
              <a:rPr lang="en-US" sz="1500" dirty="0" err="1" smtClean="0"/>
              <a:t>polyuria</a:t>
            </a:r>
            <a:r>
              <a:rPr lang="en-US" sz="1500" dirty="0" smtClean="0"/>
              <a:t>, behavioral change, and ocular discharge/conjunctivitis.</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621</Words>
  <Application>Microsoft Office PowerPoint</Application>
  <PresentationFormat>On-screen Show (4:3)</PresentationFormat>
  <Paragraphs>45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Insulin, porcine (DB00071) Approved Drug</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113</cp:revision>
  <dcterms:created xsi:type="dcterms:W3CDTF">2014-12-19T08:52:54Z</dcterms:created>
  <dcterms:modified xsi:type="dcterms:W3CDTF">2015-01-12T04:32:00Z</dcterms:modified>
</cp:coreProperties>
</file>